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6666"/>
    <a:srgbClr val="FF9999"/>
    <a:srgbClr val="FF33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FC5-7BFF-4FF9-879F-C5C859BF22C3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D81-F123-4ECE-B7FE-3D2C68024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568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FC5-7BFF-4FF9-879F-C5C859BF22C3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D81-F123-4ECE-B7FE-3D2C68024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543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FC5-7BFF-4FF9-879F-C5C859BF22C3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D81-F123-4ECE-B7FE-3D2C68024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82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FC5-7BFF-4FF9-879F-C5C859BF22C3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D81-F123-4ECE-B7FE-3D2C68024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828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FC5-7BFF-4FF9-879F-C5C859BF22C3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D81-F123-4ECE-B7FE-3D2C68024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646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FC5-7BFF-4FF9-879F-C5C859BF22C3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D81-F123-4ECE-B7FE-3D2C68024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095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FC5-7BFF-4FF9-879F-C5C859BF22C3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D81-F123-4ECE-B7FE-3D2C68024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423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FC5-7BFF-4FF9-879F-C5C859BF22C3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D81-F123-4ECE-B7FE-3D2C68024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245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FC5-7BFF-4FF9-879F-C5C859BF22C3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D81-F123-4ECE-B7FE-3D2C68024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662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FC5-7BFF-4FF9-879F-C5C859BF22C3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D81-F123-4ECE-B7FE-3D2C68024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905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FC5-7BFF-4FF9-879F-C5C859BF22C3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D81-F123-4ECE-B7FE-3D2C68024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617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1AFC5-7BFF-4FF9-879F-C5C859BF22C3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6D81-F123-4ECE-B7FE-3D2C68024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107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B66818-0C21-42B1-8AC9-D212CF701AD7}"/>
              </a:ext>
            </a:extLst>
          </p:cNvPr>
          <p:cNvGrpSpPr/>
          <p:nvPr/>
        </p:nvGrpSpPr>
        <p:grpSpPr>
          <a:xfrm>
            <a:off x="-50209" y="0"/>
            <a:ext cx="7010400" cy="9933902"/>
            <a:chOff x="-50800" y="-1"/>
            <a:chExt cx="7010400" cy="99339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D897372-6B42-4EF2-B565-32355FB645DF}"/>
                </a:ext>
              </a:extLst>
            </p:cNvPr>
            <p:cNvSpPr/>
            <p:nvPr/>
          </p:nvSpPr>
          <p:spPr>
            <a:xfrm>
              <a:off x="0" y="-1"/>
              <a:ext cx="6959600" cy="281427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EC62D1-5161-4F73-86D1-570766BC6D4F}"/>
                </a:ext>
              </a:extLst>
            </p:cNvPr>
            <p:cNvSpPr/>
            <p:nvPr/>
          </p:nvSpPr>
          <p:spPr>
            <a:xfrm>
              <a:off x="-4931" y="281426"/>
              <a:ext cx="2356291" cy="29039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C4A432-18E0-450E-AAD3-767A5EB4AD79}"/>
                </a:ext>
              </a:extLst>
            </p:cNvPr>
            <p:cNvSpPr/>
            <p:nvPr/>
          </p:nvSpPr>
          <p:spPr>
            <a:xfrm>
              <a:off x="-128" y="3188011"/>
              <a:ext cx="2351488" cy="6461963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66E0462-491F-41EC-9005-88750BC8A428}"/>
                </a:ext>
              </a:extLst>
            </p:cNvPr>
            <p:cNvSpPr/>
            <p:nvPr/>
          </p:nvSpPr>
          <p:spPr>
            <a:xfrm>
              <a:off x="-50800" y="9652474"/>
              <a:ext cx="6959600" cy="281427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</p:grp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A8710B5D-2FDA-495F-829B-AB1D5AB4C7E2}"/>
              </a:ext>
            </a:extLst>
          </p:cNvPr>
          <p:cNvSpPr txBox="1"/>
          <p:nvPr/>
        </p:nvSpPr>
        <p:spPr>
          <a:xfrm>
            <a:off x="2957412" y="352317"/>
            <a:ext cx="293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glow rad="50800">
                    <a:schemeClr val="bg1"/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รายงายการอบรม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D7C730E-5209-47DD-8C51-DDFA859D6E43}"/>
              </a:ext>
            </a:extLst>
          </p:cNvPr>
          <p:cNvSpPr txBox="1"/>
          <p:nvPr/>
        </p:nvSpPr>
        <p:spPr>
          <a:xfrm>
            <a:off x="2485264" y="1315716"/>
            <a:ext cx="412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effectLst>
                  <a:glow>
                    <a:schemeClr val="bg1"/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โครงการพัฒนาเครือข่ายการจัดการเรียนรู้ที่มีคุณภาพอย่างยั่งยืนด้วย</a:t>
            </a:r>
            <a:endParaRPr lang="en-GB" sz="2400" b="1" dirty="0">
              <a:effectLst>
                <a:glow>
                  <a:schemeClr val="bg1"/>
                </a:glow>
              </a:effectLst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2400" b="1" dirty="0">
                <a:effectLst>
                  <a:glow>
                    <a:schemeClr val="bg1"/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นวัตกรรม </a:t>
            </a:r>
            <a:r>
              <a:rPr lang="en-GB" sz="2400" b="1" dirty="0">
                <a:effectLst>
                  <a:glow>
                    <a:schemeClr val="bg1"/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M&amp;M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D6931CEA-CBD7-4A15-85CD-57C5F8DC8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14" y="1154576"/>
            <a:ext cx="4150606" cy="45719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F9CB713F-DF1F-4AA3-9A2A-104F8E44EDEF}"/>
              </a:ext>
            </a:extLst>
          </p:cNvPr>
          <p:cNvSpPr txBox="1"/>
          <p:nvPr/>
        </p:nvSpPr>
        <p:spPr>
          <a:xfrm>
            <a:off x="2557357" y="3282960"/>
            <a:ext cx="4213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เพื่อพัฒนาการเรียนรู้ให้เกิดขึ้นกับผู้เรียนจากครูผู้ปฏิบัติจริง สู่ครูผู้สร้างแรงบันดาลแก่ศิษย์ ด้วยนวัตกรรม 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M&amp;M</a:t>
            </a:r>
            <a:endParaRPr lang="th-TH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6595FB-5AF3-4E0E-9E3F-F60C77EE9E52}"/>
              </a:ext>
            </a:extLst>
          </p:cNvPr>
          <p:cNvGrpSpPr/>
          <p:nvPr/>
        </p:nvGrpSpPr>
        <p:grpSpPr>
          <a:xfrm>
            <a:off x="2610106" y="2665192"/>
            <a:ext cx="4001818" cy="505560"/>
            <a:chOff x="2574483" y="1627904"/>
            <a:chExt cx="3072359" cy="41932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1F89854-93FD-439A-BB1D-F46B9F42DA49}"/>
                </a:ext>
              </a:extLst>
            </p:cNvPr>
            <p:cNvSpPr/>
            <p:nvPr/>
          </p:nvSpPr>
          <p:spPr>
            <a:xfrm>
              <a:off x="2574483" y="1627904"/>
              <a:ext cx="2970851" cy="419324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21" name="กล่องข้อความ 20">
              <a:extLst>
                <a:ext uri="{FF2B5EF4-FFF2-40B4-BE49-F238E27FC236}">
                  <a16:creationId xmlns:a16="http://schemas.microsoft.com/office/drawing/2014/main" id="{3D4E249B-1EA8-4CFC-A980-7D31831D74E6}"/>
                </a:ext>
              </a:extLst>
            </p:cNvPr>
            <p:cNvSpPr txBox="1"/>
            <p:nvPr/>
          </p:nvSpPr>
          <p:spPr>
            <a:xfrm>
              <a:off x="2929042" y="1629558"/>
              <a:ext cx="2717800" cy="382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Baijam" panose="02000506000000020004" pitchFamily="2" charset="-34"/>
                  <a:cs typeface="TH Baijam" panose="02000506000000020004" pitchFamily="2" charset="-34"/>
                </a:rPr>
                <a:t>วัตถุประสงค์ในการจัดอบรม</a:t>
              </a:r>
            </a:p>
          </p:txBody>
        </p:sp>
        <p:pic>
          <p:nvPicPr>
            <p:cNvPr id="22" name="รูปภาพ 21">
              <a:extLst>
                <a:ext uri="{FF2B5EF4-FFF2-40B4-BE49-F238E27FC236}">
                  <a16:creationId xmlns:a16="http://schemas.microsoft.com/office/drawing/2014/main" id="{E0BCE084-51D8-4108-AB63-3E83285DF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070" y="1682218"/>
              <a:ext cx="316672" cy="31667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651D8F9-E05D-4788-8FB7-5D6AFE8DF52C}"/>
              </a:ext>
            </a:extLst>
          </p:cNvPr>
          <p:cNvGrpSpPr/>
          <p:nvPr/>
        </p:nvGrpSpPr>
        <p:grpSpPr>
          <a:xfrm>
            <a:off x="2640314" y="4885935"/>
            <a:ext cx="3897006" cy="499770"/>
            <a:chOff x="2564187" y="3209735"/>
            <a:chExt cx="3897006" cy="49977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DBED1DD6-395C-4C48-8CF9-AA4D93B65BE1}"/>
                </a:ext>
              </a:extLst>
            </p:cNvPr>
            <p:cNvSpPr/>
            <p:nvPr/>
          </p:nvSpPr>
          <p:spPr>
            <a:xfrm>
              <a:off x="2564187" y="3215918"/>
              <a:ext cx="3897006" cy="493587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D838B7B9-80B5-49C5-B92B-F32C4B6B9364}"/>
                </a:ext>
              </a:extLst>
            </p:cNvPr>
            <p:cNvSpPr txBox="1"/>
            <p:nvPr/>
          </p:nvSpPr>
          <p:spPr>
            <a:xfrm>
              <a:off x="3094991" y="3209735"/>
              <a:ext cx="26878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Baijam" panose="02000506000000020004" pitchFamily="2" charset="-34"/>
                  <a:cs typeface="TH Baijam" panose="02000506000000020004" pitchFamily="2" charset="-34"/>
                </a:rPr>
                <a:t>หน่วยงานที่จัดอบรม</a:t>
              </a:r>
            </a:p>
          </p:txBody>
        </p: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D72370E7-FC79-4773-95B0-DEE8CBC14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769" y="3267031"/>
              <a:ext cx="394363" cy="394363"/>
            </a:xfrm>
            <a:prstGeom prst="rect">
              <a:avLst/>
            </a:prstGeom>
          </p:spPr>
        </p:pic>
      </p:grp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B6FD3AF6-E635-4C9A-978A-18C664311501}"/>
              </a:ext>
            </a:extLst>
          </p:cNvPr>
          <p:cNvSpPr txBox="1"/>
          <p:nvPr/>
        </p:nvSpPr>
        <p:spPr>
          <a:xfrm>
            <a:off x="2574817" y="5378478"/>
            <a:ext cx="4811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กองทุนเพื่อความเสมอภาคทางการศึกษา </a:t>
            </a:r>
            <a:endParaRPr lang="en-GB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   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(</a:t>
            </a:r>
            <a:r>
              <a:rPr lang="th-TH" sz="2400" dirty="0" err="1">
                <a:latin typeface="TH Baijam" panose="02000506000000020004" pitchFamily="2" charset="-34"/>
                <a:cs typeface="TH Baijam" panose="02000506000000020004" pitchFamily="2" charset="-34"/>
              </a:rPr>
              <a:t>กสศ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มูลนิธิสถาบันวิจัยระบบการศึกษา (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IRES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)</a:t>
            </a:r>
            <a:endParaRPr lang="en-GB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endParaRPr lang="th-TH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34491413-8FE4-4C1E-AB0E-7FA07F1A0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8" y="4423757"/>
            <a:ext cx="2262786" cy="400110"/>
          </a:xfrm>
          <a:prstGeom prst="rect">
            <a:avLst/>
          </a:prstGeom>
        </p:spPr>
      </p:pic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6F4B7390-1AC9-4638-817C-AF08AEAED9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1" y="6852163"/>
            <a:ext cx="2262786" cy="400110"/>
          </a:xfrm>
          <a:prstGeom prst="rect">
            <a:avLst/>
          </a:prstGeom>
        </p:spPr>
      </p:pic>
      <p:sp>
        <p:nvSpPr>
          <p:cNvPr id="51" name="วงรี 50">
            <a:extLst>
              <a:ext uri="{FF2B5EF4-FFF2-40B4-BE49-F238E27FC236}">
                <a16:creationId xmlns:a16="http://schemas.microsoft.com/office/drawing/2014/main" id="{E710FD27-DDC5-4716-A0B9-0161C1B3C724}"/>
              </a:ext>
            </a:extLst>
          </p:cNvPr>
          <p:cNvSpPr/>
          <p:nvPr/>
        </p:nvSpPr>
        <p:spPr>
          <a:xfrm>
            <a:off x="342576" y="553387"/>
            <a:ext cx="1717268" cy="1740503"/>
          </a:xfrm>
          <a:prstGeom prst="ellipse">
            <a:avLst/>
          </a:prstGeom>
          <a:blipFill>
            <a:blip r:embed="rId7"/>
            <a:srcRect/>
            <a:stretch>
              <a:fillRect l="-92150" t="-24647" r="-28408" b="-38565"/>
            </a:stretch>
          </a:blipFill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24B49741-E5D5-4B39-A650-0A4245E3DE7D}"/>
              </a:ext>
            </a:extLst>
          </p:cNvPr>
          <p:cNvSpPr txBox="1"/>
          <p:nvPr/>
        </p:nvSpPr>
        <p:spPr>
          <a:xfrm>
            <a:off x="180671" y="4359447"/>
            <a:ext cx="177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>
                    <a:schemeClr val="bg1"/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หลักสูตรการอบรม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AAB3FDA2-12AA-4F95-90DE-09CF6AE3FFA6}"/>
              </a:ext>
            </a:extLst>
          </p:cNvPr>
          <p:cNvSpPr txBox="1"/>
          <p:nvPr/>
        </p:nvSpPr>
        <p:spPr>
          <a:xfrm>
            <a:off x="172668" y="6797132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>
                    <a:schemeClr val="bg1"/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ปัญหาและอุปสรรค</a:t>
            </a:r>
          </a:p>
        </p:txBody>
      </p:sp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CA26E2B8-D4D8-4D19-A437-10D17F250C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67" y="8792581"/>
            <a:ext cx="752490" cy="752490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68A6D817-249A-4F1F-8B93-84D56CF42D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t="18502" r="7408" b="27148"/>
          <a:stretch/>
        </p:blipFill>
        <p:spPr>
          <a:xfrm>
            <a:off x="112310" y="3511981"/>
            <a:ext cx="1222382" cy="653619"/>
          </a:xfrm>
          <a:prstGeom prst="rect">
            <a:avLst/>
          </a:prstGeom>
        </p:spPr>
      </p:pic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F8174538-D1E7-42C4-B53D-91EA05F48C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0740" y="3297752"/>
            <a:ext cx="799656" cy="896001"/>
          </a:xfrm>
          <a:prstGeom prst="rect">
            <a:avLst/>
          </a:prstGeom>
        </p:spPr>
      </p:pic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653C51DA-FF7B-4EFF-8001-3A0EC12EBB66}"/>
              </a:ext>
            </a:extLst>
          </p:cNvPr>
          <p:cNvSpPr txBox="1"/>
          <p:nvPr/>
        </p:nvSpPr>
        <p:spPr>
          <a:xfrm>
            <a:off x="83441" y="4863102"/>
            <a:ext cx="208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โครงการพัฒนาเครือข่ายการจัดการเรียนรู้ที่มีคุณภาพอย่างยั่งยืนด้วยนวัตกรรม </a:t>
            </a:r>
            <a:r>
              <a:rPr lang="en-GB" sz="2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M&amp;M</a:t>
            </a:r>
            <a:endParaRPr lang="th-TH" sz="2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DF904150-CB97-46B9-86E6-043D0B347017}"/>
              </a:ext>
            </a:extLst>
          </p:cNvPr>
          <p:cNvSpPr txBox="1"/>
          <p:nvPr/>
        </p:nvSpPr>
        <p:spPr>
          <a:xfrm>
            <a:off x="101567" y="7315216"/>
            <a:ext cx="22983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1.ระบบสัญญาณไม่เสถียร</a:t>
            </a:r>
          </a:p>
          <a:p>
            <a:r>
              <a:rPr lang="th-TH" sz="2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2.รับบการลงทะเบียนรับเกียรติบัตรมีปัญหาในการสืบค้น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C64CE4EF-020C-4B93-AF58-6561F35E31B7}"/>
              </a:ext>
            </a:extLst>
          </p:cNvPr>
          <p:cNvSpPr txBox="1"/>
          <p:nvPr/>
        </p:nvSpPr>
        <p:spPr>
          <a:xfrm>
            <a:off x="66594" y="2434635"/>
            <a:ext cx="2222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3399"/>
                </a:solidFill>
                <a:effectLst>
                  <a:glow rad="101600">
                    <a:schemeClr val="bg1"/>
                  </a:glow>
                  <a:outerShdw blurRad="50800" dist="50800" dir="5400000" algn="ctr" rotWithShape="0">
                    <a:schemeClr val="bg1"/>
                  </a:outerShdw>
                </a:effectLst>
                <a:latin typeface="FC Hype [Non-commercial use] Bd" pitchFamily="2" charset="-34"/>
                <a:cs typeface="FC Hype [Non-commercial use] Bd" pitchFamily="2" charset="-34"/>
              </a:rPr>
              <a:t> </a:t>
            </a:r>
            <a:r>
              <a:rPr lang="th-TH" sz="1600" b="1" dirty="0">
                <a:solidFill>
                  <a:srgbClr val="FF3399"/>
                </a:solidFill>
                <a:effectLst>
                  <a:glow rad="101600">
                    <a:schemeClr val="bg1"/>
                  </a:glow>
                  <a:outerShdw blurRad="50800" dist="50800" dir="5400000" algn="ctr" rotWithShape="0">
                    <a:schemeClr val="bg1"/>
                  </a:outerShdw>
                </a:effectLst>
                <a:latin typeface="FC Hype [Non-commercial use] Bd" pitchFamily="2" charset="-34"/>
                <a:cs typeface="FC Hype [Non-commercial use] Bd" pitchFamily="2" charset="-34"/>
              </a:rPr>
              <a:t>นางสาว</a:t>
            </a:r>
            <a:r>
              <a:rPr lang="th-TH" sz="1600" b="1" dirty="0" err="1">
                <a:solidFill>
                  <a:srgbClr val="FF3399"/>
                </a:solidFill>
                <a:effectLst>
                  <a:glow rad="101600">
                    <a:schemeClr val="bg1"/>
                  </a:glow>
                  <a:outerShdw blurRad="50800" dist="50800" dir="5400000" algn="ctr" rotWithShape="0">
                    <a:schemeClr val="bg1"/>
                  </a:outerShdw>
                </a:effectLst>
                <a:latin typeface="FC Hype [Non-commercial use] Bd" pitchFamily="2" charset="-34"/>
                <a:cs typeface="FC Hype [Non-commercial use] Bd" pitchFamily="2" charset="-34"/>
              </a:rPr>
              <a:t>ธนิ</a:t>
            </a:r>
            <a:r>
              <a:rPr lang="th-TH" sz="1600" b="1" dirty="0">
                <a:solidFill>
                  <a:srgbClr val="FF3399"/>
                </a:solidFill>
                <a:effectLst>
                  <a:glow rad="101600">
                    <a:schemeClr val="bg1"/>
                  </a:glow>
                  <a:outerShdw blurRad="50800" dist="50800" dir="5400000" algn="ctr" rotWithShape="0">
                    <a:schemeClr val="bg1"/>
                  </a:outerShdw>
                </a:effectLst>
                <a:latin typeface="FC Hype [Non-commercial use] Bd" pitchFamily="2" charset="-34"/>
                <a:cs typeface="FC Hype [Non-commercial use] Bd" pitchFamily="2" charset="-34"/>
              </a:rPr>
              <a:t>ดา ยาประจัน</a:t>
            </a:r>
          </a:p>
        </p:txBody>
      </p:sp>
      <p:pic>
        <p:nvPicPr>
          <p:cNvPr id="66" name="รูปภาพ 59">
            <a:extLst>
              <a:ext uri="{FF2B5EF4-FFF2-40B4-BE49-F238E27FC236}">
                <a16:creationId xmlns:a16="http://schemas.microsoft.com/office/drawing/2014/main" id="{87AA2221-8671-40E9-8783-1A04145D0D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861" y="171276"/>
            <a:ext cx="779678" cy="968732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กล่องข้อความ 71">
            <a:extLst>
              <a:ext uri="{FF2B5EF4-FFF2-40B4-BE49-F238E27FC236}">
                <a16:creationId xmlns:a16="http://schemas.microsoft.com/office/drawing/2014/main" id="{305C200D-F3AE-421C-8FD0-A7A3828F9B51}"/>
              </a:ext>
            </a:extLst>
          </p:cNvPr>
          <p:cNvSpPr txBox="1"/>
          <p:nvPr/>
        </p:nvSpPr>
        <p:spPr>
          <a:xfrm>
            <a:off x="-24984" y="2767169"/>
            <a:ext cx="2333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22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 มกราคม 2565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0CD1906-A087-471A-9360-AB1ECB11741E}"/>
              </a:ext>
            </a:extLst>
          </p:cNvPr>
          <p:cNvGrpSpPr/>
          <p:nvPr/>
        </p:nvGrpSpPr>
        <p:grpSpPr>
          <a:xfrm>
            <a:off x="2602424" y="7010552"/>
            <a:ext cx="3957635" cy="528562"/>
            <a:chOff x="2602425" y="7010552"/>
            <a:chExt cx="3111633" cy="419324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DB3B303A-D5CC-4979-8200-8002DD5D62FB}"/>
                </a:ext>
              </a:extLst>
            </p:cNvPr>
            <p:cNvSpPr/>
            <p:nvPr/>
          </p:nvSpPr>
          <p:spPr>
            <a:xfrm>
              <a:off x="2602425" y="7010552"/>
              <a:ext cx="2970851" cy="419324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76" name="กล่องข้อความ 38">
              <a:extLst>
                <a:ext uri="{FF2B5EF4-FFF2-40B4-BE49-F238E27FC236}">
                  <a16:creationId xmlns:a16="http://schemas.microsoft.com/office/drawing/2014/main" id="{37C83670-1E02-4740-B661-C0C6F1B0994A}"/>
                </a:ext>
              </a:extLst>
            </p:cNvPr>
            <p:cNvSpPr txBox="1"/>
            <p:nvPr/>
          </p:nvSpPr>
          <p:spPr>
            <a:xfrm>
              <a:off x="2996258" y="7039999"/>
              <a:ext cx="2717800" cy="318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Baijam" panose="02000506000000020004" pitchFamily="2" charset="-34"/>
                  <a:cs typeface="TH Baijam" panose="02000506000000020004" pitchFamily="2" charset="-34"/>
                </a:rPr>
                <a:t>ภาพกิจกรรมเข้ารับการอบรม</a:t>
              </a:r>
            </a:p>
          </p:txBody>
        </p:sp>
        <p:pic>
          <p:nvPicPr>
            <p:cNvPr id="77" name="รูปภาพ 39">
              <a:extLst>
                <a:ext uri="{FF2B5EF4-FFF2-40B4-BE49-F238E27FC236}">
                  <a16:creationId xmlns:a16="http://schemas.microsoft.com/office/drawing/2014/main" id="{5924A251-F36F-48D5-AF20-B95252129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6897" y="7048139"/>
              <a:ext cx="274631" cy="310564"/>
            </a:xfrm>
            <a:prstGeom prst="rect">
              <a:avLst/>
            </a:prstGeom>
          </p:spPr>
        </p:pic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436B44CF-2082-4BEE-9C5A-5C8301BCC48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363" r="4953"/>
          <a:stretch/>
        </p:blipFill>
        <p:spPr>
          <a:xfrm>
            <a:off x="2450218" y="7838835"/>
            <a:ext cx="1980529" cy="121508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CEA3442-7B12-42AE-8591-FE13C56B95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4705" y="7838834"/>
            <a:ext cx="2160152" cy="121508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865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B66818-0C21-42B1-8AC9-D212CF701AD7}"/>
              </a:ext>
            </a:extLst>
          </p:cNvPr>
          <p:cNvGrpSpPr/>
          <p:nvPr/>
        </p:nvGrpSpPr>
        <p:grpSpPr>
          <a:xfrm>
            <a:off x="-50209" y="0"/>
            <a:ext cx="7010400" cy="9933902"/>
            <a:chOff x="-50800" y="-1"/>
            <a:chExt cx="7010400" cy="99339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D897372-6B42-4EF2-B565-32355FB645DF}"/>
                </a:ext>
              </a:extLst>
            </p:cNvPr>
            <p:cNvSpPr/>
            <p:nvPr/>
          </p:nvSpPr>
          <p:spPr>
            <a:xfrm>
              <a:off x="0" y="-1"/>
              <a:ext cx="6959600" cy="281427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EC62D1-5161-4F73-86D1-570766BC6D4F}"/>
                </a:ext>
              </a:extLst>
            </p:cNvPr>
            <p:cNvSpPr/>
            <p:nvPr/>
          </p:nvSpPr>
          <p:spPr>
            <a:xfrm>
              <a:off x="-4931" y="281426"/>
              <a:ext cx="2356291" cy="29039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C4A432-18E0-450E-AAD3-767A5EB4AD79}"/>
                </a:ext>
              </a:extLst>
            </p:cNvPr>
            <p:cNvSpPr/>
            <p:nvPr/>
          </p:nvSpPr>
          <p:spPr>
            <a:xfrm>
              <a:off x="-129" y="3162299"/>
              <a:ext cx="2350056" cy="6487675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66E0462-491F-41EC-9005-88750BC8A428}"/>
                </a:ext>
              </a:extLst>
            </p:cNvPr>
            <p:cNvSpPr/>
            <p:nvPr/>
          </p:nvSpPr>
          <p:spPr>
            <a:xfrm>
              <a:off x="-50800" y="9652474"/>
              <a:ext cx="6959600" cy="281427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</p:grp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7CFC7FCE-0737-4F25-894E-CCB82628CCBA}"/>
              </a:ext>
            </a:extLst>
          </p:cNvPr>
          <p:cNvSpPr txBox="1"/>
          <p:nvPr/>
        </p:nvSpPr>
        <p:spPr>
          <a:xfrm>
            <a:off x="-18337" y="7195267"/>
            <a:ext cx="2342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ผู้รายงาย...............................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(นางสาว</a:t>
            </a:r>
            <a:r>
              <a:rPr lang="th-TH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ธนิ</a:t>
            </a:r>
            <a:r>
              <a:rPr lang="th-TH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ดา ยาประจัน)</a:t>
            </a:r>
            <a:br>
              <a:rPr lang="th-TH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</a:br>
            <a:r>
              <a:rPr lang="th-TH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ตำแหน่ง ครู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521A9512-85FA-48A7-9415-CB3877D34925}"/>
              </a:ext>
            </a:extLst>
          </p:cNvPr>
          <p:cNvSpPr txBox="1"/>
          <p:nvPr/>
        </p:nvSpPr>
        <p:spPr>
          <a:xfrm>
            <a:off x="3504036" y="8726645"/>
            <a:ext cx="2390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ผู้รับรอง...................................</a:t>
            </a:r>
          </a:p>
          <a:p>
            <a:pPr algn="ctr"/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(นายอรุณ โต๊ะหวันหลง)</a:t>
            </a:r>
          </a:p>
          <a:p>
            <a:pPr algn="ctr"/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ผู้อำนวยการโรงเรียนสตูลวิทยา</a:t>
            </a:r>
          </a:p>
        </p:txBody>
      </p:sp>
      <p:sp>
        <p:nvSpPr>
          <p:cNvPr id="51" name="วงรี 50">
            <a:extLst>
              <a:ext uri="{FF2B5EF4-FFF2-40B4-BE49-F238E27FC236}">
                <a16:creationId xmlns:a16="http://schemas.microsoft.com/office/drawing/2014/main" id="{E710FD27-DDC5-4716-A0B9-0161C1B3C724}"/>
              </a:ext>
            </a:extLst>
          </p:cNvPr>
          <p:cNvSpPr/>
          <p:nvPr/>
        </p:nvSpPr>
        <p:spPr>
          <a:xfrm>
            <a:off x="342576" y="553387"/>
            <a:ext cx="1717268" cy="1740503"/>
          </a:xfrm>
          <a:prstGeom prst="ellipse">
            <a:avLst/>
          </a:prstGeom>
          <a:blipFill>
            <a:blip r:embed="rId3"/>
            <a:srcRect/>
            <a:stretch>
              <a:fillRect l="-92150" t="-24647" r="-28408" b="-38565"/>
            </a:stretch>
          </a:blipFill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id="{70D6CAD0-E3BD-4C42-B731-B2E0496EC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81" y="5236076"/>
            <a:ext cx="2269049" cy="1604772"/>
          </a:xfrm>
          <a:prstGeom prst="rect">
            <a:avLst/>
          </a:prstGeom>
        </p:spPr>
      </p:pic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C64CE4EF-020C-4B93-AF58-6561F35E31B7}"/>
              </a:ext>
            </a:extLst>
          </p:cNvPr>
          <p:cNvSpPr txBox="1"/>
          <p:nvPr/>
        </p:nvSpPr>
        <p:spPr>
          <a:xfrm>
            <a:off x="66594" y="2434635"/>
            <a:ext cx="2222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3399"/>
                </a:solidFill>
                <a:effectLst>
                  <a:glow rad="101600">
                    <a:schemeClr val="bg1"/>
                  </a:glow>
                  <a:outerShdw blurRad="50800" dist="50800" dir="5400000" algn="ctr" rotWithShape="0">
                    <a:schemeClr val="bg1"/>
                  </a:outerShdw>
                </a:effectLst>
                <a:latin typeface="FC Hype [Non-commercial use] Bd" pitchFamily="2" charset="-34"/>
                <a:cs typeface="FC Hype [Non-commercial use] Bd" pitchFamily="2" charset="-34"/>
              </a:rPr>
              <a:t> </a:t>
            </a:r>
            <a:r>
              <a:rPr lang="th-TH" sz="1600" b="1" dirty="0">
                <a:solidFill>
                  <a:srgbClr val="FF3399"/>
                </a:solidFill>
                <a:effectLst>
                  <a:glow rad="101600">
                    <a:schemeClr val="bg1"/>
                  </a:glow>
                  <a:outerShdw blurRad="50800" dist="50800" dir="5400000" algn="ctr" rotWithShape="0">
                    <a:schemeClr val="bg1"/>
                  </a:outerShdw>
                </a:effectLst>
                <a:latin typeface="FC Hype [Non-commercial use] Bd" pitchFamily="2" charset="-34"/>
                <a:cs typeface="FC Hype [Non-commercial use] Bd" pitchFamily="2" charset="-34"/>
              </a:rPr>
              <a:t>นางสาว</a:t>
            </a:r>
            <a:r>
              <a:rPr lang="th-TH" sz="1600" b="1" dirty="0" err="1">
                <a:solidFill>
                  <a:srgbClr val="FF3399"/>
                </a:solidFill>
                <a:effectLst>
                  <a:glow rad="101600">
                    <a:schemeClr val="bg1"/>
                  </a:glow>
                  <a:outerShdw blurRad="50800" dist="50800" dir="5400000" algn="ctr" rotWithShape="0">
                    <a:schemeClr val="bg1"/>
                  </a:outerShdw>
                </a:effectLst>
                <a:latin typeface="FC Hype [Non-commercial use] Bd" pitchFamily="2" charset="-34"/>
                <a:cs typeface="FC Hype [Non-commercial use] Bd" pitchFamily="2" charset="-34"/>
              </a:rPr>
              <a:t>ธนิ</a:t>
            </a:r>
            <a:r>
              <a:rPr lang="th-TH" sz="1600" b="1" dirty="0">
                <a:solidFill>
                  <a:srgbClr val="FF3399"/>
                </a:solidFill>
                <a:effectLst>
                  <a:glow rad="101600">
                    <a:schemeClr val="bg1"/>
                  </a:glow>
                  <a:outerShdw blurRad="50800" dist="50800" dir="5400000" algn="ctr" rotWithShape="0">
                    <a:schemeClr val="bg1"/>
                  </a:outerShdw>
                </a:effectLst>
                <a:latin typeface="FC Hype [Non-commercial use] Bd" pitchFamily="2" charset="-34"/>
                <a:cs typeface="FC Hype [Non-commercial use] Bd" pitchFamily="2" charset="-34"/>
              </a:rPr>
              <a:t>ดา ยาประจัน</a:t>
            </a:r>
          </a:p>
        </p:txBody>
      </p:sp>
      <p:sp>
        <p:nvSpPr>
          <p:cNvPr id="78" name="กล่องข้อความ 71">
            <a:extLst>
              <a:ext uri="{FF2B5EF4-FFF2-40B4-BE49-F238E27FC236}">
                <a16:creationId xmlns:a16="http://schemas.microsoft.com/office/drawing/2014/main" id="{305C200D-F3AE-421C-8FD0-A7A3828F9B51}"/>
              </a:ext>
            </a:extLst>
          </p:cNvPr>
          <p:cNvSpPr txBox="1"/>
          <p:nvPr/>
        </p:nvSpPr>
        <p:spPr>
          <a:xfrm>
            <a:off x="-24984" y="2767169"/>
            <a:ext cx="2333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22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 มกราคม 2565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C362EE7-B55A-4464-B061-DAE5E86B2D9E}"/>
              </a:ext>
            </a:extLst>
          </p:cNvPr>
          <p:cNvGrpSpPr/>
          <p:nvPr/>
        </p:nvGrpSpPr>
        <p:grpSpPr>
          <a:xfrm>
            <a:off x="2679278" y="2361553"/>
            <a:ext cx="4055184" cy="502625"/>
            <a:chOff x="2601878" y="4928613"/>
            <a:chExt cx="3150864" cy="421310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7282F-1BC1-45B7-8164-AE6130A6B69B}"/>
                </a:ext>
              </a:extLst>
            </p:cNvPr>
            <p:cNvSpPr/>
            <p:nvPr/>
          </p:nvSpPr>
          <p:spPr>
            <a:xfrm>
              <a:off x="2601878" y="4930599"/>
              <a:ext cx="2970851" cy="419324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70" name="กล่องข้อความ 34">
              <a:extLst>
                <a:ext uri="{FF2B5EF4-FFF2-40B4-BE49-F238E27FC236}">
                  <a16:creationId xmlns:a16="http://schemas.microsoft.com/office/drawing/2014/main" id="{D03564FF-61E2-42FB-AD90-96C53D1692B4}"/>
                </a:ext>
              </a:extLst>
            </p:cNvPr>
            <p:cNvSpPr txBox="1"/>
            <p:nvPr/>
          </p:nvSpPr>
          <p:spPr>
            <a:xfrm>
              <a:off x="3034942" y="4928613"/>
              <a:ext cx="2717800" cy="3869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Baijam" panose="02000506000000020004" pitchFamily="2" charset="-34"/>
                  <a:cs typeface="TH Baijam" panose="02000506000000020004" pitchFamily="2" charset="-34"/>
                </a:rPr>
                <a:t>สรุปผลการอบรม</a:t>
              </a:r>
            </a:p>
          </p:txBody>
        </p:sp>
        <p:pic>
          <p:nvPicPr>
            <p:cNvPr id="71" name="รูปภาพ 35">
              <a:extLst>
                <a:ext uri="{FF2B5EF4-FFF2-40B4-BE49-F238E27FC236}">
                  <a16:creationId xmlns:a16="http://schemas.microsoft.com/office/drawing/2014/main" id="{A6C429EC-B427-4D52-8602-A5F8EF0A3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368" y="4980794"/>
              <a:ext cx="285273" cy="285273"/>
            </a:xfrm>
            <a:prstGeom prst="rect">
              <a:avLst/>
            </a:prstGeom>
          </p:spPr>
        </p:pic>
      </p:grpSp>
      <p:sp>
        <p:nvSpPr>
          <p:cNvPr id="72" name="กล่องข้อความ 36">
            <a:extLst>
              <a:ext uri="{FF2B5EF4-FFF2-40B4-BE49-F238E27FC236}">
                <a16:creationId xmlns:a16="http://schemas.microsoft.com/office/drawing/2014/main" id="{27E75B99-AA46-4EB3-9EB9-0CFAA5F3BDD3}"/>
              </a:ext>
            </a:extLst>
          </p:cNvPr>
          <p:cNvSpPr txBox="1"/>
          <p:nvPr/>
        </p:nvSpPr>
        <p:spPr>
          <a:xfrm>
            <a:off x="2565946" y="2892543"/>
            <a:ext cx="4076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	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นวัตกรรม 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M&amp;M : Math League and MESUK Model “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เปิดใจให้รักในการเรียนรู้...และเชื่อมโยงองค์ความรู้สู่ความยั่งยืน” </a:t>
            </a:r>
            <a:endParaRPr lang="en-GB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ระยะที่ 1 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M : Math League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 5 ขั้นตอน</a:t>
            </a:r>
          </a:p>
          <a:p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- 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ขั้นฟอร์มทีม</a:t>
            </a:r>
          </a:p>
          <a:p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- 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ขั้นเปิดฤดูกาล</a:t>
            </a:r>
          </a:p>
          <a:p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- 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ขั้นแข่งขัน</a:t>
            </a:r>
          </a:p>
          <a:p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- 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ขั้นชิงถ้วย</a:t>
            </a:r>
          </a:p>
          <a:p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- 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ขั้นปิดฤดูกาล</a:t>
            </a:r>
            <a:endParaRPr lang="en-GB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ระยะที่ 2 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M : MESUK Model</a:t>
            </a:r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  5 ขั้นตอน</a:t>
            </a:r>
          </a:p>
          <a:p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 - ขั้น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 1 Mini project</a:t>
            </a:r>
            <a:endParaRPr lang="th-TH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 - ขั้น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400" dirty="0">
                <a:latin typeface="TH Baijam" panose="02000506000000020004" pitchFamily="2" charset="-34"/>
                <a:cs typeface="TH Baijam" panose="02000506000000020004" pitchFamily="2" charset="-34"/>
              </a:rPr>
              <a:t>2 Experience from local wisdom </a:t>
            </a:r>
            <a:endParaRPr lang="th-TH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 - ขั้น</a:t>
            </a:r>
            <a:r>
              <a:rPr lang="en-US" sz="24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3 Selection and planning</a:t>
            </a:r>
            <a:endParaRPr lang="th-TH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 - ขั้น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 4 Using mathematics project</a:t>
            </a:r>
            <a:endParaRPr lang="th-TH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400" dirty="0">
                <a:latin typeface="TH Baijam" panose="02000506000000020004" pitchFamily="2" charset="-34"/>
                <a:cs typeface="TH Baijam" panose="02000506000000020004" pitchFamily="2" charset="-34"/>
              </a:rPr>
              <a:t> - ขั้น</a:t>
            </a:r>
            <a:r>
              <a:rPr lang="en-GB" sz="2400" dirty="0">
                <a:latin typeface="TH Baijam" panose="02000506000000020004" pitchFamily="2" charset="-34"/>
                <a:cs typeface="TH Baijam" panose="02000506000000020004" pitchFamily="2" charset="-34"/>
              </a:rPr>
              <a:t> 5 Knowledge sharing</a:t>
            </a:r>
            <a:endParaRPr lang="th-TH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endParaRPr lang="th-TH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endParaRPr lang="th-TH" sz="24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485392-26B3-47AC-B05B-15BBE66C0AD1}"/>
              </a:ext>
            </a:extLst>
          </p:cNvPr>
          <p:cNvGrpSpPr/>
          <p:nvPr/>
        </p:nvGrpSpPr>
        <p:grpSpPr>
          <a:xfrm>
            <a:off x="0" y="4463813"/>
            <a:ext cx="2262786" cy="461665"/>
            <a:chOff x="-50929" y="4575315"/>
            <a:chExt cx="2262786" cy="461665"/>
          </a:xfrm>
        </p:grpSpPr>
        <p:pic>
          <p:nvPicPr>
            <p:cNvPr id="81" name="รูปภาพ 48">
              <a:extLst>
                <a:ext uri="{FF2B5EF4-FFF2-40B4-BE49-F238E27FC236}">
                  <a16:creationId xmlns:a16="http://schemas.microsoft.com/office/drawing/2014/main" id="{D3588CE1-9ADE-4D21-8AD9-8AD663D52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929" y="4630346"/>
              <a:ext cx="2262786" cy="400110"/>
            </a:xfrm>
            <a:prstGeom prst="rect">
              <a:avLst/>
            </a:prstGeom>
          </p:spPr>
        </p:pic>
        <p:sp>
          <p:nvSpPr>
            <p:cNvPr id="82" name="กล่องข้อความ 52">
              <a:extLst>
                <a:ext uri="{FF2B5EF4-FFF2-40B4-BE49-F238E27FC236}">
                  <a16:creationId xmlns:a16="http://schemas.microsoft.com/office/drawing/2014/main" id="{E0B26F75-AA59-475E-824A-954B356519EF}"/>
                </a:ext>
              </a:extLst>
            </p:cNvPr>
            <p:cNvSpPr txBox="1"/>
            <p:nvPr/>
          </p:nvSpPr>
          <p:spPr>
            <a:xfrm>
              <a:off x="136420" y="4575315"/>
              <a:ext cx="1680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glow>
                      <a:schemeClr val="bg1"/>
                    </a:glow>
                  </a:effectLst>
                  <a:latin typeface="TH Baijam" panose="02000506000000020004" pitchFamily="2" charset="-34"/>
                  <a:cs typeface="TH Baijam" panose="02000506000000020004" pitchFamily="2" charset="-34"/>
                </a:rPr>
                <a:t>วุฒิบัตรการอบรม</a:t>
              </a:r>
            </a:p>
          </p:txBody>
        </p:sp>
      </p:grpSp>
      <p:sp>
        <p:nvSpPr>
          <p:cNvPr id="83" name="กล่องข้อความ 13">
            <a:extLst>
              <a:ext uri="{FF2B5EF4-FFF2-40B4-BE49-F238E27FC236}">
                <a16:creationId xmlns:a16="http://schemas.microsoft.com/office/drawing/2014/main" id="{845F3E30-60A3-46E9-B26F-E8CB1323CD06}"/>
              </a:ext>
            </a:extLst>
          </p:cNvPr>
          <p:cNvSpPr txBox="1"/>
          <p:nvPr/>
        </p:nvSpPr>
        <p:spPr>
          <a:xfrm>
            <a:off x="2957412" y="352317"/>
            <a:ext cx="293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glow rad="50800">
                    <a:schemeClr val="bg1"/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รายงายการอบรม</a:t>
            </a:r>
          </a:p>
        </p:txBody>
      </p:sp>
      <p:sp>
        <p:nvSpPr>
          <p:cNvPr id="84" name="กล่องข้อความ 14">
            <a:extLst>
              <a:ext uri="{FF2B5EF4-FFF2-40B4-BE49-F238E27FC236}">
                <a16:creationId xmlns:a16="http://schemas.microsoft.com/office/drawing/2014/main" id="{00786595-072D-4815-A3AD-C3C43C576E4F}"/>
              </a:ext>
            </a:extLst>
          </p:cNvPr>
          <p:cNvSpPr txBox="1"/>
          <p:nvPr/>
        </p:nvSpPr>
        <p:spPr>
          <a:xfrm>
            <a:off x="2485264" y="1112516"/>
            <a:ext cx="412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effectLst>
                  <a:glow>
                    <a:schemeClr val="bg1"/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โครงการพัฒนาเครือข่ายการจัดการเรียนรู้ที่มีคุณภาพอย่างยั่งยืนด้วย</a:t>
            </a:r>
            <a:endParaRPr lang="en-GB" sz="2400" b="1" dirty="0">
              <a:effectLst>
                <a:glow>
                  <a:schemeClr val="bg1"/>
                </a:glow>
              </a:effectLst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2400" b="1" dirty="0">
                <a:effectLst>
                  <a:glow>
                    <a:schemeClr val="bg1"/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นวัตกรรม </a:t>
            </a:r>
            <a:r>
              <a:rPr lang="en-GB" sz="2400" b="1" dirty="0">
                <a:effectLst>
                  <a:glow>
                    <a:schemeClr val="bg1"/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M&amp;M</a:t>
            </a:r>
          </a:p>
        </p:txBody>
      </p:sp>
      <p:pic>
        <p:nvPicPr>
          <p:cNvPr id="85" name="รูปภาพ 15">
            <a:extLst>
              <a:ext uri="{FF2B5EF4-FFF2-40B4-BE49-F238E27FC236}">
                <a16:creationId xmlns:a16="http://schemas.microsoft.com/office/drawing/2014/main" id="{65A96B98-5B60-466E-A158-308BC1944F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14" y="1027576"/>
            <a:ext cx="4150606" cy="45719"/>
          </a:xfrm>
          <a:prstGeom prst="rect">
            <a:avLst/>
          </a:prstGeom>
        </p:spPr>
      </p:pic>
      <p:pic>
        <p:nvPicPr>
          <p:cNvPr id="86" name="รูปภาพ 59">
            <a:extLst>
              <a:ext uri="{FF2B5EF4-FFF2-40B4-BE49-F238E27FC236}">
                <a16:creationId xmlns:a16="http://schemas.microsoft.com/office/drawing/2014/main" id="{3033DE56-0AED-4218-A0B7-C7178780C8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861" y="171276"/>
            <a:ext cx="779678" cy="968732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กล่องข้อความ 45">
            <a:extLst>
              <a:ext uri="{FF2B5EF4-FFF2-40B4-BE49-F238E27FC236}">
                <a16:creationId xmlns:a16="http://schemas.microsoft.com/office/drawing/2014/main" id="{DA39CB40-1B6D-4B23-9E4B-E6B944A18A7D}"/>
              </a:ext>
            </a:extLst>
          </p:cNvPr>
          <p:cNvSpPr txBox="1"/>
          <p:nvPr/>
        </p:nvSpPr>
        <p:spPr>
          <a:xfrm>
            <a:off x="-6885" y="8496799"/>
            <a:ext cx="2390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ผู้รับรอง...................................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(นายคุณ</a:t>
            </a:r>
            <a:r>
              <a:rPr lang="th-TH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านนต์</a:t>
            </a:r>
            <a:r>
              <a:rPr lang="th-TH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ทองกรด)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รองผู้อำนวยการ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กลุ่มบริหารงานบุคคล</a:t>
            </a:r>
          </a:p>
        </p:txBody>
      </p:sp>
      <p:pic>
        <p:nvPicPr>
          <p:cNvPr id="88" name="รูปภาพ 57">
            <a:extLst>
              <a:ext uri="{FF2B5EF4-FFF2-40B4-BE49-F238E27FC236}">
                <a16:creationId xmlns:a16="http://schemas.microsoft.com/office/drawing/2014/main" id="{FAE126A6-8AAD-4FDA-BC6B-627134D457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t="18502" r="7408" b="27148"/>
          <a:stretch/>
        </p:blipFill>
        <p:spPr>
          <a:xfrm>
            <a:off x="112310" y="3511981"/>
            <a:ext cx="1222382" cy="653619"/>
          </a:xfrm>
          <a:prstGeom prst="rect">
            <a:avLst/>
          </a:prstGeom>
        </p:spPr>
      </p:pic>
      <p:pic>
        <p:nvPicPr>
          <p:cNvPr id="89" name="รูปภาพ 59">
            <a:extLst>
              <a:ext uri="{FF2B5EF4-FFF2-40B4-BE49-F238E27FC236}">
                <a16:creationId xmlns:a16="http://schemas.microsoft.com/office/drawing/2014/main" id="{CF3CB7AD-53DA-4FAD-AEBC-08B6911317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0740" y="3297752"/>
            <a:ext cx="799656" cy="8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070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199</Words>
  <Application>Microsoft Office PowerPoint</Application>
  <PresentationFormat>A4 Paper (210x297 mm)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FC Hype [Non-commercial use] Bd</vt:lpstr>
      <vt:lpstr>TH Baijam</vt:lpstr>
      <vt:lpstr>Wingdings</vt:lpstr>
      <vt:lpstr>ธีมของ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gunyalak khamma</dc:creator>
  <cp:lastModifiedBy>Suthep maliwan</cp:lastModifiedBy>
  <cp:revision>22</cp:revision>
  <dcterms:created xsi:type="dcterms:W3CDTF">2021-08-17T16:42:40Z</dcterms:created>
  <dcterms:modified xsi:type="dcterms:W3CDTF">2022-10-31T08:26:24Z</dcterms:modified>
</cp:coreProperties>
</file>